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inzel" charset="1" panose="00000500000000000000"/>
      <p:regular r:id="rId10"/>
    </p:embeddedFont>
    <p:embeddedFont>
      <p:font typeface="Cinzel Bold" charset="1" panose="00000800000000000000"/>
      <p:regular r:id="rId11"/>
    </p:embeddedFont>
    <p:embeddedFont>
      <p:font typeface="Arima Madurai Light" charset="1" panose="00000400000000000000"/>
      <p:regular r:id="rId12"/>
    </p:embeddedFont>
    <p:embeddedFont>
      <p:font typeface="Arima Madurai Light Bold" charset="1" panose="00000500000000000000"/>
      <p:regular r:id="rId13"/>
    </p:embeddedFont>
    <p:embeddedFont>
      <p:font typeface="Arima Madurai Light Italics" charset="1" panose="00000400000000000000"/>
      <p:regular r:id="rId14"/>
    </p:embeddedFont>
    <p:embeddedFont>
      <p:font typeface="Arima Madurai Light Bold Italics" charset="1" panose="00000500000000000000"/>
      <p:regular r:id="rId15"/>
    </p:embeddedFont>
    <p:embeddedFont>
      <p:font typeface="Arima Madurai Medium" charset="1" panose="00000600000000000000"/>
      <p:regular r:id="rId16"/>
    </p:embeddedFont>
    <p:embeddedFont>
      <p:font typeface="Arima Madurai Medium Bold" charset="1" panose="00000800000000000000"/>
      <p:regular r:id="rId17"/>
    </p:embeddedFont>
    <p:embeddedFont>
      <p:font typeface="Arima Madurai Medium Italics" charset="1" panose="00000600000000000000"/>
      <p:regular r:id="rId18"/>
    </p:embeddedFont>
    <p:embeddedFont>
      <p:font typeface="Arima Madurai Medium Bold Italics" charset="1" panose="00000800000000000000"/>
      <p:regular r:id="rId19"/>
    </p:embeddedFont>
    <p:embeddedFont>
      <p:font typeface="Arima Madurai Extra Bold" charset="1" panose="00000900000000000000"/>
      <p:regular r:id="rId20"/>
    </p:embeddedFont>
    <p:embeddedFont>
      <p:font typeface="Arima Madurai Extra Bold Bold" charset="1" panose="00000A00000000000000"/>
      <p:regular r:id="rId21"/>
    </p:embeddedFont>
    <p:embeddedFont>
      <p:font typeface="Arima Madurai Extra Bold Italics" charset="1" panose="00000900000000000000"/>
      <p:regular r:id="rId22"/>
    </p:embeddedFont>
    <p:embeddedFont>
      <p:font typeface="Arima Madurai Extra Bold Bold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9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1.png" Type="http://schemas.openxmlformats.org/officeDocument/2006/relationships/image"/><Relationship Id="rId4" Target="../media/image4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19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340" r="0" b="234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5153" y="3231515"/>
            <a:ext cx="7598847" cy="362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5CE1E6"/>
                </a:solidFill>
                <a:latin typeface="Cinzel"/>
              </a:rPr>
              <a:t>MAUSALYA PARVA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9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974868">
            <a:off x="9529667" y="6818790"/>
            <a:ext cx="9088421" cy="90884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4243" y="1891239"/>
            <a:ext cx="7486828" cy="87056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4922467">
            <a:off x="-3212306" y="-6103892"/>
            <a:ext cx="10396963" cy="103969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68791">
            <a:off x="8485199" y="1294723"/>
            <a:ext cx="6812414" cy="440949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52143" y="1805514"/>
            <a:ext cx="6988903" cy="249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2"/>
              </a:lnSpc>
            </a:pPr>
            <a:r>
              <a:rPr lang="en-US" sz="4766">
                <a:solidFill>
                  <a:srgbClr val="000000"/>
                </a:solidFill>
                <a:latin typeface="Arima Madurai Medium"/>
              </a:rPr>
              <a:t>Now I hand over the session to my friend </a:t>
            </a:r>
            <a:r>
              <a:rPr lang="en-US" sz="4766">
                <a:solidFill>
                  <a:srgbClr val="000000"/>
                </a:solidFill>
                <a:latin typeface="Arima Madurai Medium Bold"/>
              </a:rPr>
              <a:t>Abhishek 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2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23069" y="5657850"/>
            <a:ext cx="11823872" cy="78252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532132">
            <a:off x="-4471438" y="-2883927"/>
            <a:ext cx="11823872" cy="78252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55144">
            <a:off x="1329251" y="1309485"/>
            <a:ext cx="9523232" cy="56655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53035" y="594334"/>
            <a:ext cx="5689551" cy="101270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-282794">
            <a:off x="1543048" y="1973093"/>
            <a:ext cx="9089659" cy="29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000000"/>
                </a:solidFill>
                <a:latin typeface="Arima Madurai Extra Bold"/>
              </a:rPr>
              <a:t>Thanks Sanjana,that was a good Intro!!</a:t>
            </a:r>
          </a:p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000000"/>
                </a:solidFill>
                <a:latin typeface="Arima Madurai Extra Bold"/>
              </a:rPr>
              <a:t>Hey all, now I will take you to the next curse!! </a:t>
            </a:r>
            <a:r>
              <a:rPr lang="en-US" sz="4254">
                <a:solidFill>
                  <a:srgbClr val="000000"/>
                </a:solidFill>
                <a:latin typeface="Arima Madurai Extra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1270" b="127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8299" y="626370"/>
            <a:ext cx="12191402" cy="17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82"/>
              </a:lnSpc>
            </a:pPr>
            <a:r>
              <a:rPr lang="en-US" sz="10130">
                <a:solidFill>
                  <a:srgbClr val="FFDE59"/>
                </a:solidFill>
                <a:latin typeface="Cinzel"/>
              </a:rPr>
              <a:t>The second curse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9852" y="7523945"/>
            <a:ext cx="15428296" cy="17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82"/>
              </a:lnSpc>
            </a:pPr>
            <a:r>
              <a:rPr lang="en-US" sz="10130">
                <a:solidFill>
                  <a:srgbClr val="FFDE59"/>
                </a:solidFill>
                <a:latin typeface="Cinzel"/>
              </a:rPr>
              <a:t>The curse of the sages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764" t="6899" r="1584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324" y="909320"/>
            <a:ext cx="9652000" cy="834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300">
                <a:solidFill>
                  <a:srgbClr val="5CE1E6"/>
                </a:solidFill>
                <a:latin typeface="Arima Madurai Medium"/>
              </a:rPr>
              <a:t>The empire is peaceful and prosperous, the youth of Yadavas have become frivolous and hedonistic.</a:t>
            </a:r>
          </a:p>
          <a:p>
            <a:pPr>
              <a:lnSpc>
                <a:spcPts val="6020"/>
              </a:lnSpc>
            </a:pPr>
          </a:p>
          <a:p>
            <a:pPr marL="928370" indent="-464185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5CE1E6"/>
                </a:solidFill>
                <a:latin typeface="Arima Madurai Medium"/>
              </a:rPr>
              <a:t>Krishna's son Samba dresses up as a woman and his friends meet Rishi Vishwamitra, Durvasa, Vashista, Narada  and other Rishis, who were visiting Dwaraka for an audience with Krishna.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178" r="8754" b="3807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534" y="335900"/>
            <a:ext cx="8066369" cy="787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4964" indent="-437482" lvl="1">
              <a:lnSpc>
                <a:spcPts val="5673"/>
              </a:lnSpc>
              <a:buFont typeface="Arial"/>
              <a:buChar char="•"/>
            </a:pPr>
            <a:r>
              <a:rPr lang="en-US" sz="4052">
                <a:solidFill>
                  <a:srgbClr val="000000"/>
                </a:solidFill>
                <a:latin typeface="Arima Madurai Extra Bold Bold"/>
              </a:rPr>
              <a:t>The young man playfully pretending to be a woman claims he is pregnant, and asks the rishis to predict the gender of the baby.</a:t>
            </a:r>
          </a:p>
          <a:p>
            <a:pPr>
              <a:lnSpc>
                <a:spcPts val="5673"/>
              </a:lnSpc>
            </a:pPr>
          </a:p>
          <a:p>
            <a:pPr marL="874964" indent="-437482" lvl="1">
              <a:lnSpc>
                <a:spcPts val="5673"/>
              </a:lnSpc>
              <a:buFont typeface="Arial"/>
              <a:buChar char="•"/>
            </a:pPr>
            <a:r>
              <a:rPr lang="en-US" sz="4052">
                <a:solidFill>
                  <a:srgbClr val="000000"/>
                </a:solidFill>
                <a:latin typeface="Arima Madurai Extra Bold Bold"/>
              </a:rPr>
              <a:t>One rishi sees through the prank. In a fit of rage, he curses Samba will give birth to an iron bolt that will destroy his entire race.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007" r="0" b="9007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730" t="0" r="3492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7402" y="1050567"/>
            <a:ext cx="9716716" cy="495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3"/>
              </a:lnSpc>
            </a:pPr>
            <a:r>
              <a:rPr lang="en-US" sz="9416">
                <a:solidFill>
                  <a:srgbClr val="000000"/>
                </a:solidFill>
                <a:latin typeface="Cinzel"/>
              </a:rPr>
              <a:t>Samba Gives Birth To Iron Bolt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06946" y="39675"/>
            <a:ext cx="1470717" cy="14707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812" y="2135131"/>
            <a:ext cx="757201" cy="21842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9812" y="5998604"/>
            <a:ext cx="757201" cy="21842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06946" y="8776608"/>
            <a:ext cx="1470717" cy="14707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024229" y="39675"/>
            <a:ext cx="1470717" cy="14707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024229" y="8776608"/>
            <a:ext cx="1470717" cy="14707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2900414" y="-310935"/>
            <a:ext cx="744903" cy="218423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5400000">
            <a:off x="5829832" y="-317083"/>
            <a:ext cx="757201" cy="218423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8771548" y="-310935"/>
            <a:ext cx="744903" cy="218423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5400000">
            <a:off x="11700967" y="-317083"/>
            <a:ext cx="757201" cy="218423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14642683" y="-310935"/>
            <a:ext cx="744903" cy="218423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14642683" y="8413701"/>
            <a:ext cx="744903" cy="21842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700967" y="8419850"/>
            <a:ext cx="757201" cy="218423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5400000">
            <a:off x="8771548" y="8413701"/>
            <a:ext cx="744903" cy="218423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5829832" y="8419850"/>
            <a:ext cx="757201" cy="218423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2900414" y="8413701"/>
            <a:ext cx="744903" cy="218423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380987" y="2135131"/>
            <a:ext cx="757201" cy="218423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380987" y="5998604"/>
            <a:ext cx="757201" cy="218423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03162" y="4769461"/>
            <a:ext cx="650502" cy="74807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434336" y="4769461"/>
            <a:ext cx="650502" cy="748078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>
            <a:off x="1263771" y="1355652"/>
            <a:ext cx="15760457" cy="10115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AutoShape 23" id="23"/>
          <p:cNvSpPr/>
          <p:nvPr/>
        </p:nvSpPr>
        <p:spPr>
          <a:xfrm rot="0">
            <a:off x="1263771" y="10086435"/>
            <a:ext cx="15760457" cy="10115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AutoShape 24" id="24"/>
          <p:cNvSpPr/>
          <p:nvPr/>
        </p:nvSpPr>
        <p:spPr>
          <a:xfrm rot="5400000">
            <a:off x="13540806" y="5138444"/>
            <a:ext cx="7266216" cy="10112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AutoShape 25" id="25"/>
          <p:cNvSpPr/>
          <p:nvPr/>
        </p:nvSpPr>
        <p:spPr>
          <a:xfrm rot="0">
            <a:off x="1263771" y="184302"/>
            <a:ext cx="15760457" cy="10152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AutoShape 26" id="26"/>
          <p:cNvSpPr/>
          <p:nvPr/>
        </p:nvSpPr>
        <p:spPr>
          <a:xfrm rot="0">
            <a:off x="1263771" y="8915085"/>
            <a:ext cx="15760457" cy="10152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AutoShape 27" id="27"/>
          <p:cNvSpPr/>
          <p:nvPr/>
        </p:nvSpPr>
        <p:spPr>
          <a:xfrm rot="5400000">
            <a:off x="-2519077" y="5138387"/>
            <a:ext cx="7266216" cy="10226"/>
          </a:xfrm>
          <a:prstGeom prst="rect">
            <a:avLst/>
          </a:prstGeom>
          <a:solidFill>
            <a:srgbClr val="F2FF00"/>
          </a:solidFill>
        </p:spPr>
      </p:sp>
      <p:sp>
        <p:nvSpPr>
          <p:cNvPr name="TextBox 28" id="28"/>
          <p:cNvSpPr txBox="true"/>
          <p:nvPr/>
        </p:nvSpPr>
        <p:spPr>
          <a:xfrm rot="0">
            <a:off x="1442710" y="1958639"/>
            <a:ext cx="15726148" cy="622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90078" indent="-545039" lvl="1">
              <a:lnSpc>
                <a:spcPts val="7068"/>
              </a:lnSpc>
              <a:buFont typeface="Arial"/>
              <a:buChar char="•"/>
            </a:pPr>
            <a:r>
              <a:rPr lang="en-US" sz="5048">
                <a:solidFill>
                  <a:srgbClr val="F2FF00"/>
                </a:solidFill>
                <a:latin typeface="Arima Madurai Medium"/>
              </a:rPr>
              <a:t>The boys panic and go to King Ugrasena and narrate the whole incident.</a:t>
            </a:r>
          </a:p>
          <a:p>
            <a:pPr marL="1090078" indent="-545039" lvl="1">
              <a:lnSpc>
                <a:spcPts val="7068"/>
              </a:lnSpc>
              <a:buFont typeface="Arial"/>
              <a:buChar char="•"/>
            </a:pPr>
            <a:r>
              <a:rPr lang="en-US" sz="5048">
                <a:solidFill>
                  <a:srgbClr val="F2FF00"/>
                </a:solidFill>
                <a:latin typeface="Arima Madurai Medium"/>
              </a:rPr>
              <a:t>Ugrasena advises them to grind the lump into a fine powder and dump it in the sea.</a:t>
            </a:r>
          </a:p>
          <a:p>
            <a:pPr marL="1090078" indent="-545039" lvl="1">
              <a:lnSpc>
                <a:spcPts val="7068"/>
              </a:lnSpc>
              <a:buFont typeface="Arial"/>
              <a:buChar char="•"/>
            </a:pPr>
            <a:r>
              <a:rPr lang="en-US" sz="5048">
                <a:solidFill>
                  <a:srgbClr val="F2FF00"/>
                </a:solidFill>
                <a:latin typeface="Arima Madurai Medium"/>
              </a:rPr>
              <a:t>They do as instructed but are unable to grind the entire lump into fine powder.</a:t>
            </a:r>
          </a:p>
          <a:p>
            <a:pPr marL="1090078" indent="-545039" lvl="1">
              <a:lnSpc>
                <a:spcPts val="7068"/>
              </a:lnSpc>
              <a:buFont typeface="Arial"/>
              <a:buChar char="•"/>
            </a:pPr>
            <a:r>
              <a:rPr lang="en-US" sz="5048">
                <a:solidFill>
                  <a:srgbClr val="F2FF00"/>
                </a:solidFill>
                <a:latin typeface="Arima Madurai Medium"/>
              </a:rPr>
              <a:t>A small piece of Iron couldn't be crushed.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3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472883" y="4188039"/>
            <a:ext cx="18288000" cy="1112857"/>
            <a:chOff x="0" y="0"/>
            <a:chExt cx="24384000" cy="1483810"/>
          </a:xfrm>
        </p:grpSpPr>
        <p:sp>
          <p:nvSpPr>
            <p:cNvPr name="AutoShape 3" id="3"/>
            <p:cNvSpPr/>
            <p:nvPr/>
          </p:nvSpPr>
          <p:spPr>
            <a:xfrm rot="0">
              <a:off x="0" y="1471110"/>
              <a:ext cx="24384000" cy="12700"/>
            </a:xfrm>
            <a:prstGeom prst="rect">
              <a:avLst/>
            </a:prstGeom>
            <a:solidFill>
              <a:srgbClr val="F2B963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24384000" cy="12700"/>
            </a:xfrm>
            <a:prstGeom prst="rect">
              <a:avLst/>
            </a:prstGeom>
            <a:solidFill>
              <a:srgbClr val="F2B963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896814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5400000">
              <a:off x="11724234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6602438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9018611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16846031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140407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9262204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21967827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1480642" y="-623345"/>
              <a:ext cx="935531" cy="2743200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547874" y="524600"/>
            <a:ext cx="9174176" cy="915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000" indent="-507000" lvl="1">
              <a:lnSpc>
                <a:spcPts val="6575"/>
              </a:lnSpc>
              <a:buFont typeface="Arial"/>
              <a:buChar char="•"/>
            </a:pPr>
            <a:r>
              <a:rPr lang="en-US" sz="4696">
                <a:solidFill>
                  <a:srgbClr val="5CE1E6"/>
                </a:solidFill>
                <a:latin typeface="Arima Madurai Medium Bold"/>
              </a:rPr>
              <a:t>The boys discarded the powdered iron and the remaining piece in the Prabhasa sea. </a:t>
            </a:r>
          </a:p>
          <a:p>
            <a:pPr marL="1014000" indent="-507000" lvl="1">
              <a:lnSpc>
                <a:spcPts val="6575"/>
              </a:lnSpc>
              <a:buFont typeface="Arial"/>
              <a:buChar char="•"/>
            </a:pPr>
            <a:r>
              <a:rPr lang="en-US" sz="4696">
                <a:solidFill>
                  <a:srgbClr val="5CE1E6"/>
                </a:solidFill>
                <a:latin typeface="Arima Madurai Medium Bold"/>
              </a:rPr>
              <a:t>Assuming Krishna had no knowledge of all that occurred the boys are at peace. </a:t>
            </a:r>
          </a:p>
          <a:p>
            <a:pPr marL="1014000" indent="-507000" lvl="1">
              <a:lnSpc>
                <a:spcPts val="6575"/>
              </a:lnSpc>
              <a:buFont typeface="Arial"/>
              <a:buChar char="•"/>
            </a:pPr>
            <a:r>
              <a:rPr lang="en-US" sz="4696">
                <a:solidFill>
                  <a:srgbClr val="5CE1E6"/>
                </a:solidFill>
                <a:latin typeface="Arima Madurai Medium Bold"/>
              </a:rPr>
              <a:t>The powder gets deposited on the sea coast and grow like stalks of bamboo. 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7558871" y="4587071"/>
            <a:ext cx="18288000" cy="1112857"/>
            <a:chOff x="0" y="0"/>
            <a:chExt cx="24384000" cy="1483810"/>
          </a:xfrm>
        </p:grpSpPr>
        <p:sp>
          <p:nvSpPr>
            <p:cNvPr name="AutoShape 16" id="16"/>
            <p:cNvSpPr/>
            <p:nvPr/>
          </p:nvSpPr>
          <p:spPr>
            <a:xfrm rot="0">
              <a:off x="0" y="1471110"/>
              <a:ext cx="24384000" cy="12700"/>
            </a:xfrm>
            <a:prstGeom prst="rect">
              <a:avLst/>
            </a:prstGeom>
            <a:solidFill>
              <a:srgbClr val="F2B963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0" y="0"/>
              <a:ext cx="24384000" cy="12700"/>
            </a:xfrm>
            <a:prstGeom prst="rect">
              <a:avLst/>
            </a:prstGeom>
            <a:solidFill>
              <a:srgbClr val="F2B963"/>
            </a:solidFill>
          </p:spPr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896814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11724234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6602438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9018611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16846031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140407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9262204" y="135764"/>
              <a:ext cx="1224982" cy="1224982"/>
            </a:xfrm>
            <a:prstGeom prst="rect">
              <a:avLst/>
            </a:prstGeom>
          </p:spPr>
        </p:pic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21967827" y="-623345"/>
              <a:ext cx="935531" cy="2743200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5400000">
              <a:off x="1480642" y="-623345"/>
              <a:ext cx="935531" cy="2743200"/>
            </a:xfrm>
            <a:prstGeom prst="rect">
              <a:avLst/>
            </a:prstGeom>
          </p:spPr>
        </p:pic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6959" t="0" r="70779" b="0"/>
          <a:stretch>
            <a:fillRect/>
          </a:stretch>
        </p:blipFill>
        <p:spPr>
          <a:xfrm flipH="false" flipV="false" rot="0">
            <a:off x="10278890" y="0"/>
            <a:ext cx="3424327" cy="10287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rcRect l="68233" t="0" r="0" b="0"/>
          <a:stretch>
            <a:fillRect/>
          </a:stretch>
        </p:blipFill>
        <p:spPr>
          <a:xfrm flipH="false" flipV="false" rot="0">
            <a:off x="13703216" y="0"/>
            <a:ext cx="488645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3716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05619" y="0"/>
            <a:ext cx="13716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8842" y="2091451"/>
            <a:ext cx="11564777" cy="17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82"/>
              </a:lnSpc>
            </a:pPr>
            <a:r>
              <a:rPr lang="en-US" sz="10130">
                <a:solidFill>
                  <a:srgbClr val="FFDE59"/>
                </a:solidFill>
                <a:latin typeface="Cinzel"/>
              </a:rPr>
              <a:t>The third curse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842" y="5019675"/>
            <a:ext cx="10706775" cy="346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DE59"/>
                </a:solidFill>
                <a:latin typeface="Cinzel"/>
              </a:rPr>
              <a:t>Krishna Curses His Wives And His Son Samba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19654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581025"/>
            <a:ext cx="9349740" cy="351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a Madurai Extra Bold"/>
              </a:rPr>
              <a:t>Samba was the son of Krishna and Jambavati. 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a Madurai Extra Bold"/>
              </a:rPr>
              <a:t>He was very handsome and good looking.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281805"/>
            <a:ext cx="11612880" cy="86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a Madurai Extra Bold"/>
              </a:rPr>
              <a:t>He was the cause of the third curse.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450205"/>
            <a:ext cx="10195560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a Madurai Extra Bold"/>
              </a:rPr>
              <a:t>Once, Narad visited Dwaraka to accomplish the tasks of Bhagwan Krishna.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Arima Madurai Extra Bold"/>
              </a:rPr>
              <a:t>But, Samba did not pay respect to him.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0223" r="0" b="1022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4933" y="1788015"/>
            <a:ext cx="9663804" cy="10301148"/>
            <a:chOff x="0" y="0"/>
            <a:chExt cx="12885073" cy="1373486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466631" y="0"/>
              <a:ext cx="5280422" cy="848896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5863256"/>
              <a:ext cx="12885073" cy="787160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304020" y="731520"/>
            <a:ext cx="4209084" cy="1243219"/>
            <a:chOff x="0" y="0"/>
            <a:chExt cx="2290786" cy="67661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90786" cy="676620"/>
            </a:xfrm>
            <a:custGeom>
              <a:avLst/>
              <a:gdLst/>
              <a:ahLst/>
              <a:cxnLst/>
              <a:rect r="r" b="b" t="t" l="l"/>
              <a:pathLst>
                <a:path h="676620" w="2290786">
                  <a:moveTo>
                    <a:pt x="2166326" y="676619"/>
                  </a:moveTo>
                  <a:lnTo>
                    <a:pt x="124460" y="676619"/>
                  </a:lnTo>
                  <a:cubicBezTo>
                    <a:pt x="55880" y="676619"/>
                    <a:pt x="0" y="620739"/>
                    <a:pt x="0" y="552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66326" y="0"/>
                  </a:lnTo>
                  <a:cubicBezTo>
                    <a:pt x="2234906" y="0"/>
                    <a:pt x="2290786" y="55880"/>
                    <a:pt x="2290786" y="124460"/>
                  </a:cubicBezTo>
                  <a:lnTo>
                    <a:pt x="2290786" y="552159"/>
                  </a:lnTo>
                  <a:cubicBezTo>
                    <a:pt x="2290786" y="620739"/>
                    <a:pt x="2234906" y="676620"/>
                    <a:pt x="2166326" y="67662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163292" y="892119"/>
            <a:ext cx="649054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20604"/>
                </a:solidFill>
                <a:latin typeface="Cinzel Bold"/>
              </a:rPr>
              <a:t>S.Abhishek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99770" y="2522220"/>
            <a:ext cx="5462385" cy="1243219"/>
            <a:chOff x="0" y="0"/>
            <a:chExt cx="2972892" cy="6766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72892" cy="676620"/>
            </a:xfrm>
            <a:custGeom>
              <a:avLst/>
              <a:gdLst/>
              <a:ahLst/>
              <a:cxnLst/>
              <a:rect r="r" b="b" t="t" l="l"/>
              <a:pathLst>
                <a:path h="676620" w="2972892">
                  <a:moveTo>
                    <a:pt x="2848432" y="676619"/>
                  </a:moveTo>
                  <a:lnTo>
                    <a:pt x="124460" y="676619"/>
                  </a:lnTo>
                  <a:cubicBezTo>
                    <a:pt x="55880" y="676619"/>
                    <a:pt x="0" y="620739"/>
                    <a:pt x="0" y="552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48432" y="0"/>
                  </a:lnTo>
                  <a:cubicBezTo>
                    <a:pt x="2917012" y="0"/>
                    <a:pt x="2972892" y="55880"/>
                    <a:pt x="2972892" y="124460"/>
                  </a:cubicBezTo>
                  <a:lnTo>
                    <a:pt x="2972892" y="552159"/>
                  </a:lnTo>
                  <a:cubicBezTo>
                    <a:pt x="2972892" y="620739"/>
                    <a:pt x="2917012" y="676620"/>
                    <a:pt x="2848432" y="67662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72450" y="2682819"/>
            <a:ext cx="649054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20604"/>
                </a:solidFill>
                <a:latin typeface="Cinzel Bold"/>
              </a:rPr>
              <a:t>Sanjana Nayar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23960" y="4351020"/>
            <a:ext cx="5123484" cy="1243219"/>
            <a:chOff x="0" y="0"/>
            <a:chExt cx="2788446" cy="6766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88446" cy="676620"/>
            </a:xfrm>
            <a:custGeom>
              <a:avLst/>
              <a:gdLst/>
              <a:ahLst/>
              <a:cxnLst/>
              <a:rect r="r" b="b" t="t" l="l"/>
              <a:pathLst>
                <a:path h="676620" w="2788446">
                  <a:moveTo>
                    <a:pt x="2663986" y="676619"/>
                  </a:moveTo>
                  <a:lnTo>
                    <a:pt x="124460" y="676619"/>
                  </a:lnTo>
                  <a:cubicBezTo>
                    <a:pt x="55880" y="676619"/>
                    <a:pt x="0" y="620739"/>
                    <a:pt x="0" y="552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63986" y="0"/>
                  </a:lnTo>
                  <a:cubicBezTo>
                    <a:pt x="2732566" y="0"/>
                    <a:pt x="2788446" y="55880"/>
                    <a:pt x="2788446" y="124460"/>
                  </a:cubicBezTo>
                  <a:lnTo>
                    <a:pt x="2788446" y="552159"/>
                  </a:lnTo>
                  <a:cubicBezTo>
                    <a:pt x="2788446" y="620739"/>
                    <a:pt x="2732566" y="676620"/>
                    <a:pt x="2663986" y="67662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63292" y="4511619"/>
            <a:ext cx="649054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20604"/>
                </a:solidFill>
                <a:latin typeface="Cinzel Bold"/>
              </a:rPr>
              <a:t>Rohit Menon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53058" y="6111240"/>
            <a:ext cx="6152184" cy="1243219"/>
            <a:chOff x="0" y="0"/>
            <a:chExt cx="3348314" cy="6766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348314" cy="676620"/>
            </a:xfrm>
            <a:custGeom>
              <a:avLst/>
              <a:gdLst/>
              <a:ahLst/>
              <a:cxnLst/>
              <a:rect r="r" b="b" t="t" l="l"/>
              <a:pathLst>
                <a:path h="676620" w="3348314">
                  <a:moveTo>
                    <a:pt x="3223854" y="676619"/>
                  </a:moveTo>
                  <a:lnTo>
                    <a:pt x="124460" y="676619"/>
                  </a:lnTo>
                  <a:cubicBezTo>
                    <a:pt x="55880" y="676619"/>
                    <a:pt x="0" y="620739"/>
                    <a:pt x="0" y="552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23854" y="0"/>
                  </a:lnTo>
                  <a:cubicBezTo>
                    <a:pt x="3292434" y="0"/>
                    <a:pt x="3348314" y="55880"/>
                    <a:pt x="3348314" y="124460"/>
                  </a:cubicBezTo>
                  <a:lnTo>
                    <a:pt x="3348314" y="552159"/>
                  </a:lnTo>
                  <a:cubicBezTo>
                    <a:pt x="3348314" y="620739"/>
                    <a:pt x="3292434" y="676620"/>
                    <a:pt x="3223854" y="67662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63292" y="6271839"/>
            <a:ext cx="649054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20604"/>
                </a:solidFill>
                <a:latin typeface="Cinzel Bold"/>
              </a:rPr>
              <a:t>Sasidhar Yepuri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7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828" y="933450"/>
            <a:ext cx="16574344" cy="85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49860" indent="-524930" lvl="1">
              <a:lnSpc>
                <a:spcPts val="6807"/>
              </a:lnSpc>
              <a:buFont typeface="Arial"/>
              <a:buChar char="•"/>
            </a:pPr>
            <a:r>
              <a:rPr lang="en-US" sz="4862">
                <a:solidFill>
                  <a:srgbClr val="FFFFFF"/>
                </a:solidFill>
                <a:latin typeface="Arima Madurai Medium"/>
              </a:rPr>
              <a:t>In order to teach him a lesson, Narada offered alcohol to various wives of Krishna and Samba. </a:t>
            </a:r>
          </a:p>
          <a:p>
            <a:pPr marL="1049861" indent="-524930" lvl="1">
              <a:lnSpc>
                <a:spcPts val="6807"/>
              </a:lnSpc>
              <a:buFont typeface="Arial"/>
              <a:buChar char="•"/>
            </a:pPr>
            <a:r>
              <a:rPr lang="en-US" sz="4862">
                <a:solidFill>
                  <a:srgbClr val="FFFFFF"/>
                </a:solidFill>
                <a:latin typeface="Arima Madurai Medium"/>
              </a:rPr>
              <a:t>After drinking too much of alcohol, the wives of Krishna lost their senses and control. </a:t>
            </a:r>
          </a:p>
          <a:p>
            <a:pPr marL="1049861" indent="-524930" lvl="1">
              <a:lnSpc>
                <a:spcPts val="6807"/>
              </a:lnSpc>
              <a:buFont typeface="Arial"/>
              <a:buChar char="•"/>
            </a:pPr>
            <a:r>
              <a:rPr lang="en-US" sz="4862">
                <a:solidFill>
                  <a:srgbClr val="FFFFFF"/>
                </a:solidFill>
                <a:latin typeface="Arima Madurai Medium"/>
              </a:rPr>
              <a:t>When the drunk wives of Krishna who were related to Samba as mother, ventured to have relationship with their son Samba, then Krishna came to know the ill-intentions of his wives.</a:t>
            </a:r>
          </a:p>
          <a:p>
            <a:pPr marL="1049860" indent="-524930" lvl="1">
              <a:lnSpc>
                <a:spcPts val="6807"/>
              </a:lnSpc>
              <a:buFont typeface="Arial"/>
              <a:buChar char="•"/>
            </a:pPr>
            <a:r>
              <a:rPr lang="en-US" sz="4862">
                <a:solidFill>
                  <a:srgbClr val="FFFFFF"/>
                </a:solidFill>
                <a:latin typeface="Arima Madurai Medium"/>
              </a:rPr>
              <a:t>He cursed Samba to suffer from leprosy to lose his attractiveness.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434315">
            <a:off x="4311656" y="-3290462"/>
            <a:ext cx="6212068" cy="62120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764486">
            <a:off x="13879815" y="6454472"/>
            <a:ext cx="6758971" cy="67589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993980" cy="99397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9202867" y="1288646"/>
            <a:ext cx="6357630" cy="64753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88598" y="1985202"/>
            <a:ext cx="5758969" cy="500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5449" indent="-437725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000000"/>
                </a:solidFill>
                <a:latin typeface="Arima Madurai Extra Bold"/>
              </a:rPr>
              <a:t>Thanks Abhishek, Hey all, this is </a:t>
            </a:r>
            <a:r>
              <a:rPr lang="en-US" sz="4054">
                <a:solidFill>
                  <a:srgbClr val="000000"/>
                </a:solidFill>
                <a:latin typeface="Arima Madurai Extra Bold Bold"/>
              </a:rPr>
              <a:t>Rohit Menon.</a:t>
            </a:r>
            <a:r>
              <a:rPr lang="en-US" sz="4054">
                <a:solidFill>
                  <a:srgbClr val="000000"/>
                </a:solidFill>
                <a:latin typeface="Arima Madurai Extra Bold"/>
              </a:rPr>
              <a:t> </a:t>
            </a:r>
          </a:p>
          <a:p>
            <a:pPr marL="875450" indent="-437725" lvl="1">
              <a:lnSpc>
                <a:spcPts val="5676"/>
              </a:lnSpc>
              <a:buFont typeface="Arial"/>
              <a:buChar char="•"/>
            </a:pPr>
            <a:r>
              <a:rPr lang="en-US" sz="4054">
                <a:solidFill>
                  <a:srgbClr val="000000"/>
                </a:solidFill>
                <a:latin typeface="Arima Madurai Extra Bold"/>
              </a:rPr>
              <a:t>Lets, continue to get to know about  the Destruction of Yadavas.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-9127414" y="-1215107"/>
            <a:ext cx="14804069" cy="116582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3065" t="0" r="0" b="0"/>
          <a:stretch>
            <a:fillRect/>
          </a:stretch>
        </p:blipFill>
        <p:spPr>
          <a:xfrm flipH="false" flipV="false" rot="0">
            <a:off x="5350520" y="0"/>
            <a:ext cx="14211014" cy="115451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688" y="3678138"/>
            <a:ext cx="13562507" cy="3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4"/>
              </a:lnSpc>
            </a:pPr>
            <a:r>
              <a:rPr lang="en-US" sz="11038">
                <a:solidFill>
                  <a:srgbClr val="000332"/>
                </a:solidFill>
                <a:latin typeface="Cinzel"/>
              </a:rPr>
              <a:t>destruction of yadavas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26" t="0" r="8338" b="7791"/>
          <a:stretch>
            <a:fillRect/>
          </a:stretch>
        </p:blipFill>
        <p:spPr>
          <a:xfrm flipH="false" flipV="false" rot="0">
            <a:off x="9144000" y="0"/>
            <a:ext cx="9210719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786060"/>
            <a:ext cx="10994390" cy="950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4248" indent="-582124" lvl="1">
              <a:lnSpc>
                <a:spcPts val="7549"/>
              </a:lnSpc>
              <a:buFont typeface="Arial"/>
              <a:buChar char="•"/>
            </a:pPr>
            <a:r>
              <a:rPr lang="en-US" sz="5392">
                <a:solidFill>
                  <a:srgbClr val="000000"/>
                </a:solidFill>
                <a:latin typeface="Arima Madurai Extra Bold"/>
              </a:rPr>
              <a:t>After 36 years of Mahabharat war, lots of divine associates of Bhagwan Krishna disappeared from the Dwaraka city. </a:t>
            </a:r>
          </a:p>
          <a:p>
            <a:pPr marL="1164248" indent="-582124" lvl="1">
              <a:lnSpc>
                <a:spcPts val="7549"/>
              </a:lnSpc>
              <a:buFont typeface="Arial"/>
              <a:buChar char="•"/>
            </a:pPr>
            <a:r>
              <a:rPr lang="en-US" sz="5392">
                <a:solidFill>
                  <a:srgbClr val="000000"/>
                </a:solidFill>
                <a:latin typeface="Arima Madurai Extra Bold"/>
              </a:rPr>
              <a:t>The Sudarshana chakra, Panchajanya shankh, the Maharatha Daruga chariot of lord Krishna and the Plough weapon of Balarama left earth. </a:t>
            </a:r>
          </a:p>
          <a:p>
            <a:pPr>
              <a:lnSpc>
                <a:spcPts val="754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495" t="22644" r="20256" b="2289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401" y="527067"/>
            <a:ext cx="12612456" cy="912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17351" indent="-55867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000000"/>
                </a:solidFill>
                <a:latin typeface="Arima Madurai Extra Bold"/>
              </a:rPr>
              <a:t>This was seen as a sign of final destruction among the Yadavas. </a:t>
            </a:r>
          </a:p>
          <a:p>
            <a:pPr marL="1117352" indent="-55867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000000"/>
                </a:solidFill>
                <a:latin typeface="Arima Madurai Extra Bold"/>
              </a:rPr>
              <a:t>They approached Krishna. </a:t>
            </a:r>
          </a:p>
          <a:p>
            <a:pPr marL="1117352" indent="-55867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000000"/>
                </a:solidFill>
                <a:latin typeface="Arima Madurai Extra Bold"/>
              </a:rPr>
              <a:t>Bhagwan Krishna </a:t>
            </a:r>
            <a:r>
              <a:rPr lang="en-US" sz="5175">
                <a:solidFill>
                  <a:srgbClr val="000000"/>
                </a:solidFill>
                <a:latin typeface="Arima Madurai Extra Bold"/>
              </a:rPr>
              <a:t>suggested them to visit various holy places and to take bath in holy water at each places.</a:t>
            </a:r>
            <a:r>
              <a:rPr lang="en-US" sz="5175">
                <a:solidFill>
                  <a:srgbClr val="000000"/>
                </a:solidFill>
                <a:latin typeface="Arima Madurai Extra Bold"/>
              </a:rPr>
              <a:t> </a:t>
            </a:r>
          </a:p>
          <a:p>
            <a:pPr marL="1117352" indent="-55867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000000"/>
                </a:solidFill>
                <a:latin typeface="Arima Madurai Extra Bold"/>
              </a:rPr>
              <a:t>Following advice, the Yadavas were </a:t>
            </a:r>
            <a:r>
              <a:rPr lang="en-US" sz="5175">
                <a:solidFill>
                  <a:srgbClr val="000000"/>
                </a:solidFill>
                <a:latin typeface="Arima Madurai Extra Bold"/>
              </a:rPr>
              <a:t>on pilgrimage to various places.</a:t>
            </a:r>
            <a:r>
              <a:rPr lang="en-US" sz="5175">
                <a:solidFill>
                  <a:srgbClr val="000000"/>
                </a:solidFill>
                <a:latin typeface="Arima Madurai Extra Bold"/>
              </a:rPr>
              <a:t> </a:t>
            </a:r>
          </a:p>
          <a:p>
            <a:pPr marL="1117351" indent="-558676" lvl="1">
              <a:lnSpc>
                <a:spcPts val="7245"/>
              </a:lnSpc>
              <a:buFont typeface="Arial"/>
              <a:buChar char="•"/>
            </a:pPr>
            <a:r>
              <a:rPr lang="en-US" sz="5175">
                <a:solidFill>
                  <a:srgbClr val="000000"/>
                </a:solidFill>
                <a:latin typeface="Arima Madurai Extra Bold"/>
              </a:rPr>
              <a:t>They all soon came to a place named Prabasha.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16692" b="205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23847"/>
            <a:ext cx="15190649" cy="895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In the past, Satyaki and Kritavarma fought on the side of Pandavas and Kauravas respectively in the Mahabharata war. </a:t>
            </a:r>
          </a:p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They were one of the few handful survivors of Mahabharata war. </a:t>
            </a:r>
          </a:p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Their battle exploits in the Mahabharata war becomes the starting point to trigger the conflict among the Yadava men.</a:t>
            </a:r>
          </a:p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Pradyumna tries to stop the fight, but in vain. </a:t>
            </a:r>
          </a:p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Satyaki took his sword and killed Krita varma. </a:t>
            </a:r>
          </a:p>
          <a:p>
            <a:pPr marL="912868" indent="-456434" lvl="1">
              <a:lnSpc>
                <a:spcPts val="5919"/>
              </a:lnSpc>
              <a:buFont typeface="Arial"/>
              <a:buChar char="•"/>
            </a:pPr>
            <a:r>
              <a:rPr lang="en-US" sz="4228">
                <a:solidFill>
                  <a:srgbClr val="FFFFFF"/>
                </a:solidFill>
                <a:latin typeface="Arima Madurai Medium"/>
              </a:rPr>
              <a:t>Now, the Yadava men start dividing themselves into two groups.</a:t>
            </a:r>
            <a:r>
              <a:rPr lang="en-US" sz="4228">
                <a:solidFill>
                  <a:srgbClr val="FFFFFF"/>
                </a:solidFill>
                <a:latin typeface="Arima Madurai Medium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3716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05619" y="0"/>
            <a:ext cx="13716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3941" y="933450"/>
            <a:ext cx="12818131" cy="780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61934" indent="-530967" lvl="1">
              <a:lnSpc>
                <a:spcPts val="6886"/>
              </a:lnSpc>
              <a:buFont typeface="Arial"/>
              <a:buChar char="•"/>
            </a:pPr>
            <a:r>
              <a:rPr lang="en-US" sz="4918">
                <a:solidFill>
                  <a:srgbClr val="FFFFFF"/>
                </a:solidFill>
                <a:latin typeface="Arima Madurai Medium"/>
              </a:rPr>
              <a:t>All start fighting with each other by using swords, bows and arrows. </a:t>
            </a:r>
          </a:p>
          <a:p>
            <a:pPr marL="1061934" indent="-530967" lvl="1">
              <a:lnSpc>
                <a:spcPts val="6886"/>
              </a:lnSpc>
              <a:buFont typeface="Arial"/>
              <a:buChar char="•"/>
            </a:pPr>
            <a:r>
              <a:rPr lang="en-US" sz="4918">
                <a:solidFill>
                  <a:srgbClr val="FFFFFF"/>
                </a:solidFill>
                <a:latin typeface="Arima Madurai Medium"/>
              </a:rPr>
              <a:t>After a huge fight, Satyaki got killed. </a:t>
            </a:r>
          </a:p>
          <a:p>
            <a:pPr marL="1061934" indent="-530967" lvl="1">
              <a:lnSpc>
                <a:spcPts val="6886"/>
              </a:lnSpc>
              <a:buFont typeface="Arial"/>
              <a:buChar char="•"/>
            </a:pPr>
            <a:r>
              <a:rPr lang="en-US" sz="4918">
                <a:solidFill>
                  <a:srgbClr val="FFFFFF"/>
                </a:solidFill>
                <a:latin typeface="Arima Madurai Medium"/>
              </a:rPr>
              <a:t>However, sooner all their ammunition gets consumed. </a:t>
            </a:r>
          </a:p>
          <a:p>
            <a:pPr marL="1061934" indent="-530967" lvl="1">
              <a:lnSpc>
                <a:spcPts val="6886"/>
              </a:lnSpc>
              <a:buFont typeface="Arial"/>
              <a:buChar char="•"/>
            </a:pPr>
            <a:r>
              <a:rPr lang="en-US" sz="4918">
                <a:solidFill>
                  <a:srgbClr val="FFFFFF"/>
                </a:solidFill>
                <a:latin typeface="Arima Madurai Medium"/>
              </a:rPr>
              <a:t>So, each one of them take the bamboos (clubs) that were grown nearby in Prabasha and hit each other. </a:t>
            </a:r>
          </a:p>
          <a:p>
            <a:pPr>
              <a:lnSpc>
                <a:spcPts val="6886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434315">
            <a:off x="4311656" y="-3290462"/>
            <a:ext cx="6212068" cy="62120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764486">
            <a:off x="13879815" y="6454472"/>
            <a:ext cx="6758971" cy="67589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993980" cy="99397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9136990" y="799995"/>
            <a:ext cx="4891814" cy="498240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442311" y="1425136"/>
            <a:ext cx="4281172" cy="327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8"/>
              </a:lnSpc>
            </a:pPr>
            <a:r>
              <a:rPr lang="en-US" sz="4655">
                <a:solidFill>
                  <a:srgbClr val="000000"/>
                </a:solidFill>
                <a:latin typeface="Arima Madurai Extra Bold"/>
              </a:rPr>
              <a:t>I request Sasidhar yepuri to take over the session.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6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579019">
            <a:off x="-3008843" y="4758456"/>
            <a:ext cx="11676750" cy="116767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579019">
            <a:off x="13500826" y="-2167257"/>
            <a:ext cx="8066953" cy="80669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23626" y="884102"/>
            <a:ext cx="6050078" cy="35993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8106" y="1152118"/>
            <a:ext cx="9870559" cy="926037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58303" y="1459358"/>
            <a:ext cx="5180723" cy="167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2">
                <a:solidFill>
                  <a:srgbClr val="000000"/>
                </a:solidFill>
                <a:latin typeface="Arima Madurai Extra Bold"/>
              </a:rPr>
              <a:t>Hey guys, come on let's conclude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1000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9543"/>
            <a:ext cx="16002209" cy="192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6"/>
              </a:lnSpc>
            </a:pPr>
            <a:r>
              <a:rPr lang="en-US" sz="11254">
                <a:solidFill>
                  <a:srgbClr val="C4FF00"/>
                </a:solidFill>
                <a:latin typeface="Cinzel"/>
              </a:rPr>
              <a:t>end of krishna leela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9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974868">
            <a:off x="12250836" y="2580218"/>
            <a:ext cx="9088421" cy="90884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06002" y="2043257"/>
            <a:ext cx="7189044" cy="83593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4922467">
            <a:off x="-2096838" y="-5153678"/>
            <a:ext cx="10396963" cy="103969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68791">
            <a:off x="2457976" y="761349"/>
            <a:ext cx="7529055" cy="487335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66533" y="933450"/>
            <a:ext cx="5958715" cy="339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8"/>
              </a:lnSpc>
            </a:pPr>
            <a:r>
              <a:rPr lang="en-US" sz="4820">
                <a:solidFill>
                  <a:srgbClr val="000000"/>
                </a:solidFill>
                <a:latin typeface="Arima Madurai Medium"/>
              </a:rPr>
              <a:t>Hey, this is Sanjana Nayar!!</a:t>
            </a:r>
          </a:p>
          <a:p>
            <a:pPr algn="ctr">
              <a:lnSpc>
                <a:spcPts val="6748"/>
              </a:lnSpc>
            </a:pPr>
            <a:r>
              <a:rPr lang="en-US" sz="4820">
                <a:solidFill>
                  <a:srgbClr val="000000"/>
                </a:solidFill>
                <a:latin typeface="Arima Madurai Medium"/>
              </a:rPr>
              <a:t>I will take over the session now.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60" t="0" r="21802" b="0"/>
          <a:stretch>
            <a:fillRect/>
          </a:stretch>
        </p:blipFill>
        <p:spPr>
          <a:xfrm flipH="false" flipV="false" rot="0">
            <a:off x="9937102" y="0"/>
            <a:ext cx="835089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6510" y="705056"/>
            <a:ext cx="8906511" cy="879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8452" indent="-474226" lvl="1">
              <a:lnSpc>
                <a:spcPts val="6150"/>
              </a:lnSpc>
              <a:buFont typeface="Arial"/>
              <a:buChar char="•"/>
            </a:pPr>
            <a:r>
              <a:rPr lang="en-US" sz="4393">
                <a:solidFill>
                  <a:srgbClr val="FFFFFF"/>
                </a:solidFill>
                <a:latin typeface="Arima Madurai Medium"/>
              </a:rPr>
              <a:t>In the past, the small (uncrushed, not powdered) piece of Iron that was dropped inside the seacoast in Prabasha will be swallowed by a fish. </a:t>
            </a:r>
          </a:p>
          <a:p>
            <a:pPr marL="948452" indent="-474226" lvl="1">
              <a:lnSpc>
                <a:spcPts val="6853"/>
              </a:lnSpc>
              <a:buFont typeface="Arial"/>
              <a:buChar char="•"/>
            </a:pPr>
            <a:r>
              <a:rPr lang="en-US" sz="4393">
                <a:solidFill>
                  <a:srgbClr val="FFFFFF"/>
                </a:solidFill>
                <a:latin typeface="Arima Madurai Medium"/>
              </a:rPr>
              <a:t>An hunter by name Jara caught the fish and got the Iron piece from its stomach. </a:t>
            </a:r>
          </a:p>
          <a:p>
            <a:pPr marL="948452" indent="-474226" lvl="1">
              <a:lnSpc>
                <a:spcPts val="6150"/>
              </a:lnSpc>
              <a:buFont typeface="Arial"/>
              <a:buChar char="•"/>
            </a:pPr>
            <a:r>
              <a:rPr lang="en-US" sz="4393">
                <a:solidFill>
                  <a:srgbClr val="FFFFFF"/>
                </a:solidFill>
                <a:latin typeface="Arima Madurai Medium"/>
              </a:rPr>
              <a:t>He makes them sharp, adds poison to it and fixes them at the edge of his arrows.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755" t="0" r="34280" b="0"/>
          <a:stretch>
            <a:fillRect/>
          </a:stretch>
        </p:blipFill>
        <p:spPr>
          <a:xfrm flipH="false" flipV="false" rot="0">
            <a:off x="9570429" y="0"/>
            <a:ext cx="8717571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2195" y="403314"/>
            <a:ext cx="8675193" cy="941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52" indent="-443676" lvl="1">
              <a:lnSpc>
                <a:spcPts val="5754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Arima Madurai Medium"/>
              </a:rPr>
              <a:t>The Hunter looks at Krishna's feet. </a:t>
            </a:r>
          </a:p>
          <a:p>
            <a:pPr marL="887352" indent="-443676" lvl="1">
              <a:lnSpc>
                <a:spcPts val="5754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Arima Madurai Medium"/>
              </a:rPr>
              <a:t>He mistakes it as the face of a deer and aims his arrow at and shoots an arrow. </a:t>
            </a:r>
          </a:p>
          <a:p>
            <a:pPr marL="887352" indent="-443676" lvl="1">
              <a:lnSpc>
                <a:spcPts val="5754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Arima Madurai Medium"/>
              </a:rPr>
              <a:t>The arrow hits Krishna's left foot. </a:t>
            </a:r>
          </a:p>
          <a:p>
            <a:pPr marL="887352" indent="-443676" lvl="1">
              <a:lnSpc>
                <a:spcPts val="5754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Arima Madurai Medium"/>
              </a:rPr>
              <a:t>The Hunter comes towards the deer and soon realised that it was Bhagwan Krishna and not a deer.</a:t>
            </a:r>
          </a:p>
          <a:p>
            <a:pPr marL="887352" indent="-443676" lvl="1">
              <a:lnSpc>
                <a:spcPts val="5754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Arima Madurai Medium"/>
              </a:rPr>
              <a:t>He realised his mistake and pleads the Bhagwan for forgiveness of his sin.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537" r="0" b="6537"/>
          <a:stretch>
            <a:fillRect/>
          </a:stretch>
        </p:blipFill>
        <p:spPr>
          <a:xfrm flipH="false" flipV="false" rot="0">
            <a:off x="9545479" y="0"/>
            <a:ext cx="8742521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2309" y="653797"/>
            <a:ext cx="8781691" cy="890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8662" indent="-454331" lvl="1">
              <a:lnSpc>
                <a:spcPts val="5892"/>
              </a:lnSpc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rima Madurai Medium"/>
              </a:rPr>
              <a:t>Bhagwan Krishna consoles him and says that in his previous birth as Sree Ram in the Tretayuga, Ram killed Baali(Sugreeva's brother) from behind. </a:t>
            </a:r>
          </a:p>
          <a:p>
            <a:pPr marL="908662" indent="-454331" lvl="1">
              <a:lnSpc>
                <a:spcPts val="5892"/>
              </a:lnSpc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rima Madurai Medium"/>
              </a:rPr>
              <a:t>So, Krishna has now reaped the Prarabdh for the same Karma through Jara who was king Baali in his previous birth. </a:t>
            </a:r>
          </a:p>
          <a:p>
            <a:pPr marL="908662" indent="-454331" lvl="1">
              <a:lnSpc>
                <a:spcPts val="5892"/>
              </a:lnSpc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rima Madurai Medium"/>
              </a:rPr>
              <a:t>Bhagwan Krishna left the mortal world.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DF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579019">
            <a:off x="-3008843" y="4758456"/>
            <a:ext cx="11676750" cy="116767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579019">
            <a:off x="11641712" y="-3293877"/>
            <a:ext cx="8066953" cy="80669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1177" y="551041"/>
            <a:ext cx="6846185" cy="40729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465436" y="4695377"/>
            <a:ext cx="6390721" cy="59956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44000" y="4695377"/>
            <a:ext cx="4321436" cy="61415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877411" y="4291342"/>
            <a:ext cx="4266589" cy="75942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4695377"/>
            <a:ext cx="4808796" cy="559162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22170" y="952500"/>
            <a:ext cx="5724198" cy="227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4350">
                <a:solidFill>
                  <a:srgbClr val="000000"/>
                </a:solidFill>
                <a:latin typeface="Arima Madurai Extra Bold"/>
              </a:rPr>
              <a:t>Hey guy's, we hope you got an idea about </a:t>
            </a:r>
            <a:r>
              <a:rPr lang="en-US" sz="4350">
                <a:solidFill>
                  <a:srgbClr val="000000"/>
                </a:solidFill>
                <a:latin typeface="Arima Madurai Extra Bold Bold"/>
              </a:rPr>
              <a:t>Mausalya Parva.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02870" y="2647564"/>
            <a:ext cx="6715165" cy="94579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33087" y="3143328"/>
            <a:ext cx="2154826" cy="21548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13659" y="4740120"/>
            <a:ext cx="9489909" cy="211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1"/>
              </a:lnSpc>
            </a:pPr>
            <a:r>
              <a:rPr lang="en-US" sz="12322">
                <a:solidFill>
                  <a:srgbClr val="000000"/>
                </a:solidFill>
                <a:latin typeface="Cinzel"/>
              </a:rPr>
              <a:t>Thankyou!!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69478" y="-797742"/>
            <a:ext cx="11749043" cy="36528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466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8888" t="0" r="0" b="0"/>
          <a:stretch>
            <a:fillRect/>
          </a:stretch>
        </p:blipFill>
        <p:spPr>
          <a:xfrm flipH="false" flipV="false" rot="0">
            <a:off x="8915400" y="0"/>
            <a:ext cx="93726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2105" y="2475779"/>
            <a:ext cx="16106590" cy="6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7106" indent="-483553" lvl="1">
              <a:lnSpc>
                <a:spcPts val="7480"/>
              </a:lnSpc>
              <a:buFont typeface="Arial"/>
              <a:buChar char="•"/>
            </a:pPr>
            <a:r>
              <a:rPr lang="en-US" sz="4479">
                <a:solidFill>
                  <a:srgbClr val="5CE1E6"/>
                </a:solidFill>
                <a:latin typeface="Arima Madurai Medium Bold"/>
              </a:rPr>
              <a:t>Mausala Parva or the "Book of Clubs", is the sixteenth of                                          eighteen books of the Indian epic Mahabharata. </a:t>
            </a:r>
          </a:p>
          <a:p>
            <a:pPr marL="967106" indent="-483553" lvl="1">
              <a:lnSpc>
                <a:spcPts val="7480"/>
              </a:lnSpc>
              <a:buFont typeface="Arial"/>
              <a:buChar char="•"/>
            </a:pPr>
            <a:r>
              <a:rPr lang="en-US" sz="4479">
                <a:solidFill>
                  <a:srgbClr val="5CE1E6"/>
                </a:solidFill>
                <a:latin typeface="Arima Madurai Medium Bold"/>
              </a:rPr>
              <a:t>It traditionally has nine chapters. </a:t>
            </a:r>
          </a:p>
          <a:p>
            <a:pPr marL="967106" indent="-483553" lvl="1">
              <a:lnSpc>
                <a:spcPts val="7480"/>
              </a:lnSpc>
              <a:buFont typeface="Arial"/>
              <a:buChar char="•"/>
            </a:pPr>
            <a:r>
              <a:rPr lang="en-US" sz="4479">
                <a:solidFill>
                  <a:srgbClr val="5CE1E6"/>
                </a:solidFill>
                <a:latin typeface="Arima Madurai Medium Bold"/>
              </a:rPr>
              <a:t>The critical edition has eight chapters. </a:t>
            </a:r>
          </a:p>
          <a:p>
            <a:pPr marL="967106" indent="-483553" lvl="1">
              <a:lnSpc>
                <a:spcPts val="7480"/>
              </a:lnSpc>
              <a:buFont typeface="Arial"/>
              <a:buChar char="•"/>
            </a:pPr>
            <a:r>
              <a:rPr lang="en-US" sz="4479">
                <a:solidFill>
                  <a:srgbClr val="5CE1E6"/>
                </a:solidFill>
                <a:latin typeface="Arima Madurai Medium Bold"/>
              </a:rPr>
              <a:t>It is one of three shortest books in the Mahabharata.</a:t>
            </a:r>
          </a:p>
          <a:p>
            <a:pPr marL="967106" indent="-483553" lvl="1">
              <a:lnSpc>
                <a:spcPts val="7480"/>
              </a:lnSpc>
              <a:buFont typeface="Arial"/>
              <a:buChar char="•"/>
            </a:pPr>
            <a:r>
              <a:rPr lang="en-US" sz="4479">
                <a:solidFill>
                  <a:srgbClr val="5CE1E6"/>
                </a:solidFill>
                <a:latin typeface="Arima Madurai Medium Bold"/>
              </a:rPr>
              <a:t>Mausala Parva describes the demise </a:t>
            </a:r>
            <a:r>
              <a:rPr lang="en-US" sz="4479">
                <a:solidFill>
                  <a:srgbClr val="5CE1E6"/>
                </a:solidFill>
                <a:latin typeface="Arima Madurai Medium"/>
              </a:rPr>
              <a:t>of Krishna in the 36th year after the Kurukshetra war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8680" y="634365"/>
            <a:ext cx="16550640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Cinzel Bold"/>
              </a:rPr>
              <a:t>Introduction to Mausala Parva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53" t="10609" r="34353" b="10609"/>
          <a:stretch>
            <a:fillRect/>
          </a:stretch>
        </p:blipFill>
        <p:spPr>
          <a:xfrm flipH="false" flipV="false" rot="0">
            <a:off x="8777540" y="0"/>
            <a:ext cx="1114109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888" y="618619"/>
            <a:ext cx="11887555" cy="889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36"/>
              </a:lnSpc>
            </a:pPr>
            <a:r>
              <a:rPr lang="en-US" sz="7811">
                <a:solidFill>
                  <a:srgbClr val="FFFFFF"/>
                </a:solidFill>
                <a:latin typeface="Arima Madurai Medium Bold"/>
              </a:rPr>
              <a:t>Structure and Chapters</a:t>
            </a:r>
          </a:p>
          <a:p>
            <a:pPr>
              <a:lnSpc>
                <a:spcPts val="6606"/>
              </a:lnSpc>
            </a:pPr>
          </a:p>
          <a:p>
            <a:pPr marL="1018884" indent="-509442" lvl="1">
              <a:lnSpc>
                <a:spcPts val="6606"/>
              </a:lnSpc>
              <a:buFont typeface="Arial"/>
              <a:buChar char="•"/>
            </a:pPr>
            <a:r>
              <a:rPr lang="en-US" sz="4719">
                <a:solidFill>
                  <a:srgbClr val="5CE1E6"/>
                </a:solidFill>
                <a:latin typeface="Arima Madurai Medium Bold"/>
              </a:rPr>
              <a:t>Mausala Parva traditionally has 9 Adhyayas and has no secondary sub-parvas.</a:t>
            </a:r>
          </a:p>
          <a:p>
            <a:pPr marL="1018884" indent="-509442" lvl="1">
              <a:lnSpc>
                <a:spcPts val="6606"/>
              </a:lnSpc>
              <a:buFont typeface="Arial"/>
              <a:buChar char="•"/>
            </a:pPr>
            <a:r>
              <a:rPr lang="en-US" sz="4719">
                <a:solidFill>
                  <a:srgbClr val="5CE1E6"/>
                </a:solidFill>
                <a:latin typeface="Arima Madurai Medium Bold"/>
              </a:rPr>
              <a:t>Of the 80,000 verses in the critical edition of the Mahabharata - Mausala parva represents about 0.25% of all verses of the Epic. </a:t>
            </a:r>
          </a:p>
          <a:p>
            <a:pPr>
              <a:lnSpc>
                <a:spcPts val="66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6312" r="0" b="1743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416" y="7881408"/>
            <a:ext cx="17801168" cy="137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CE1E6"/>
                </a:solidFill>
                <a:latin typeface="Cinzel"/>
              </a:rPr>
              <a:t>Background Of Mausalya Parva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6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79715" y="1447367"/>
            <a:ext cx="8216625" cy="189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25"/>
              </a:lnSpc>
            </a:pPr>
            <a:r>
              <a:rPr lang="en-US" sz="11089">
                <a:solidFill>
                  <a:srgbClr val="1D1514"/>
                </a:solidFill>
                <a:latin typeface="Cinzel"/>
              </a:rPr>
              <a:t>First curse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5846" y="7607472"/>
            <a:ext cx="12576308" cy="183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6"/>
              </a:lnSpc>
            </a:pPr>
            <a:r>
              <a:rPr lang="en-US" sz="10654">
                <a:solidFill>
                  <a:srgbClr val="FFDE59"/>
                </a:solidFill>
                <a:latin typeface="Cinzel"/>
              </a:rPr>
              <a:t>Gandhari's curse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5195" r="6555" b="2283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6657" y="841660"/>
            <a:ext cx="16247322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a Madurai Extra Bold Bold"/>
              </a:rPr>
              <a:t>In days after the 18-day Kurukshetra war, Lord Krishna meets Gandhari, a meeting described in Stri Parva.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6657" y="3672696"/>
            <a:ext cx="16469301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a Madurai Extra Bold Bold"/>
              </a:rPr>
              <a:t>In anger and grief over the death of her sons and the Kaurava soldiers, Gandhari curses Krishna.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74810" y="5702643"/>
            <a:ext cx="10409106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a Madurai Extra Bold Bold"/>
              </a:rPr>
              <a:t>She Cursed that the</a:t>
            </a:r>
            <a:r>
              <a:rPr lang="en-US" sz="4800">
                <a:solidFill>
                  <a:srgbClr val="000000"/>
                </a:solidFill>
                <a:latin typeface="Arima Madurai Extra Bold Bold"/>
              </a:rPr>
              <a:t> Yadavas will be destructed in a manner similar to the death of her sons.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12" r="0" b="2812"/>
          <a:stretch>
            <a:fillRect/>
          </a:stretch>
        </p:blipFill>
        <p:spPr>
          <a:xfrm flipH="false" flipV="false" rot="0">
            <a:off x="0" y="104013"/>
            <a:ext cx="18288000" cy="101829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812" r="0" b="2812"/>
          <a:stretch>
            <a:fillRect/>
          </a:stretch>
        </p:blipFill>
        <p:spPr>
          <a:xfrm flipH="false" flipV="false" rot="0">
            <a:off x="4800534" y="104013"/>
            <a:ext cx="18288000" cy="101829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8087" y="1236582"/>
            <a:ext cx="14468941" cy="776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7350" indent="-463675" lvl="1">
              <a:lnSpc>
                <a:spcPts val="6872"/>
              </a:lnSpc>
              <a:buFont typeface="Arial"/>
              <a:buChar char="•"/>
            </a:pPr>
            <a:r>
              <a:rPr lang="en-US" sz="4295">
                <a:solidFill>
                  <a:srgbClr val="5CE1E6"/>
                </a:solidFill>
                <a:latin typeface="Arima Madurai Light"/>
              </a:rPr>
              <a:t>She blames Krishna for his inaction and believes that he could have prevented the war and the slaughter of hundreds of millions people who died in the war.</a:t>
            </a:r>
          </a:p>
          <a:p>
            <a:pPr marL="927350" indent="-463675" lvl="1">
              <a:lnSpc>
                <a:spcPts val="6872"/>
              </a:lnSpc>
              <a:buFont typeface="Arial"/>
              <a:buChar char="•"/>
            </a:pPr>
            <a:r>
              <a:rPr lang="en-US" sz="4295">
                <a:solidFill>
                  <a:srgbClr val="5CE1E6"/>
                </a:solidFill>
                <a:latin typeface="Arima Madurai Light"/>
              </a:rPr>
              <a:t>Krishna accepts the curse because he thought the Yadavs that day were being very adharmi, explains how he had tried many times to mediate peace, how Duryodhana refused. </a:t>
            </a:r>
          </a:p>
          <a:p>
            <a:pPr marL="927350" indent="-463675" lvl="1">
              <a:lnSpc>
                <a:spcPts val="6872"/>
              </a:lnSpc>
              <a:buFont typeface="Arial"/>
              <a:buChar char="•"/>
            </a:pPr>
            <a:r>
              <a:rPr lang="en-US" sz="4295">
                <a:solidFill>
                  <a:srgbClr val="5CE1E6"/>
                </a:solidFill>
                <a:latin typeface="Arima Madurai Light"/>
              </a:rPr>
              <a:t>He also explained how Duryodhana and the Kauravas had tried many times to kill the Pandavas.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DAEMzitiOss</dc:identifier>
  <dcterms:modified xsi:type="dcterms:W3CDTF">2011-08-01T06:04:30Z</dcterms:modified>
  <cp:revision>1</cp:revision>
  <dc:title>MAUSALYA PARVA</dc:title>
</cp:coreProperties>
</file>